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6" r:id="rId2"/>
    <p:sldId id="293" r:id="rId3"/>
    <p:sldId id="299" r:id="rId4"/>
    <p:sldId id="300" r:id="rId5"/>
    <p:sldId id="292" r:id="rId6"/>
    <p:sldId id="329" r:id="rId7"/>
    <p:sldId id="320" r:id="rId8"/>
    <p:sldId id="321" r:id="rId9"/>
    <p:sldId id="332" r:id="rId10"/>
    <p:sldId id="331" r:id="rId11"/>
    <p:sldId id="322" r:id="rId12"/>
    <p:sldId id="323" r:id="rId13"/>
    <p:sldId id="330" r:id="rId14"/>
    <p:sldId id="333" r:id="rId15"/>
    <p:sldId id="325" r:id="rId16"/>
    <p:sldId id="326" r:id="rId17"/>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E8E83"/>
    <a:srgbClr val="A0ACA4"/>
    <a:srgbClr val="0000FF"/>
    <a:srgbClr val="FFFF00"/>
    <a:srgbClr val="495BA3"/>
    <a:srgbClr val="DCCFA5"/>
    <a:srgbClr val="2A6D3A"/>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31" autoAdjust="0"/>
    <p:restoredTop sz="93265" autoAdjust="0"/>
  </p:normalViewPr>
  <p:slideViewPr>
    <p:cSldViewPr>
      <p:cViewPr varScale="1">
        <p:scale>
          <a:sx n="115" d="100"/>
          <a:sy n="115" d="100"/>
        </p:scale>
        <p:origin x="2496"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5330653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12</a:t>
            </a:fld>
            <a:endParaRPr lang="en-US" dirty="0"/>
          </a:p>
        </p:txBody>
      </p:sp>
    </p:spTree>
    <p:extLst>
      <p:ext uri="{BB962C8B-B14F-4D97-AF65-F5344CB8AC3E}">
        <p14:creationId xmlns:p14="http://schemas.microsoft.com/office/powerpoint/2010/main" val="3581665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23757434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066680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24815470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425482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487572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6</a:t>
            </a:fld>
            <a:endParaRPr lang="en-US" dirty="0"/>
          </a:p>
        </p:txBody>
      </p:sp>
    </p:spTree>
    <p:extLst>
      <p:ext uri="{BB962C8B-B14F-4D97-AF65-F5344CB8AC3E}">
        <p14:creationId xmlns:p14="http://schemas.microsoft.com/office/powerpoint/2010/main" val="1039634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945606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28819082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31651357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3951999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FY21</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609600" y="1735991"/>
            <a:ext cx="8001000" cy="3293209"/>
          </a:xfrm>
          <a:prstGeom prst="rect">
            <a:avLst/>
          </a:prstGeom>
          <a:noFill/>
          <a:ln w="9525">
            <a:noFill/>
            <a:miter lim="800000"/>
            <a:headEnd/>
            <a:tailEnd/>
          </a:ln>
        </p:spPr>
        <p:txBody>
          <a:bodyPr wrap="square">
            <a:spAutoFit/>
          </a:bodyPr>
          <a:lstStyle/>
          <a:p>
            <a:pPr>
              <a:spcBef>
                <a:spcPct val="50000"/>
              </a:spcBef>
            </a:pPr>
            <a:r>
              <a:rPr lang="en-US" sz="2800" b="1" dirty="0">
                <a:cs typeface="Arial" charset="0"/>
              </a:rPr>
              <a:t>PDT Lead: </a:t>
            </a:r>
            <a:r>
              <a:rPr lang="en-US" sz="2400" dirty="0">
                <a:cs typeface="Arial" charset="0"/>
              </a:rPr>
              <a:t>Todd Steissberg</a:t>
            </a:r>
          </a:p>
          <a:p>
            <a:pPr>
              <a:spcBef>
                <a:spcPct val="50000"/>
              </a:spcBef>
            </a:pPr>
            <a:r>
              <a:rPr lang="en-US" sz="2800" b="1" dirty="0">
                <a:cs typeface="Arial" charset="0"/>
              </a:rPr>
              <a:t>Product Development Team: </a:t>
            </a:r>
            <a:r>
              <a:rPr lang="en-US" sz="2400" dirty="0">
                <a:cs typeface="Arial" charset="0"/>
              </a:rPr>
              <a:t>Billy Johnson, Zhonglong Zhang, Alex Sanchez, Mark Jensen, Chuck Theiling</a:t>
            </a:r>
          </a:p>
          <a:p>
            <a:pPr>
              <a:spcBef>
                <a:spcPct val="50000"/>
              </a:spcBef>
            </a:pPr>
            <a:r>
              <a:rPr lang="en-US" sz="2800" b="1" dirty="0">
                <a:cs typeface="Arial" charset="0"/>
              </a:rPr>
              <a:t>Corps District Collaboration: </a:t>
            </a:r>
            <a:r>
              <a:rPr lang="en-US" sz="2400" u="sng" dirty="0">
                <a:cs typeface="Arial" charset="0"/>
              </a:rPr>
              <a:t>Brian </a:t>
            </a:r>
            <a:r>
              <a:rPr lang="en-US" sz="2400" u="sng" dirty="0" err="1">
                <a:cs typeface="Arial" charset="0"/>
              </a:rPr>
              <a:t>Zettle</a:t>
            </a:r>
            <a:r>
              <a:rPr lang="en-US" sz="2400" u="sng" dirty="0">
                <a:cs typeface="Arial" charset="0"/>
              </a:rPr>
              <a:t> (CoP Lead)</a:t>
            </a:r>
            <a:r>
              <a:rPr lang="en-US" sz="2400" dirty="0">
                <a:cs typeface="Arial" charset="0"/>
              </a:rPr>
              <a:t>, Chris Solek (Los Angeles District), Craig Evans (St. Paul District), Jeff Tripe (Kansas District)</a:t>
            </a:r>
            <a:endParaRPr lang="en-US" sz="2400" b="1" i="1" dirty="0">
              <a:solidFill>
                <a:srgbClr val="FF0000"/>
              </a:solidFill>
            </a:endParaRPr>
          </a:p>
        </p:txBody>
      </p:sp>
      <p:sp>
        <p:nvSpPr>
          <p:cNvPr id="140318" name="Text Box 30"/>
          <p:cNvSpPr txBox="1">
            <a:spLocks noChangeArrowheads="1"/>
          </p:cNvSpPr>
          <p:nvPr/>
        </p:nvSpPr>
        <p:spPr bwMode="auto">
          <a:xfrm>
            <a:off x="1676400" y="152400"/>
            <a:ext cx="5867400" cy="1015663"/>
          </a:xfrm>
          <a:prstGeom prst="rect">
            <a:avLst/>
          </a:prstGeom>
          <a:noFill/>
          <a:ln w="9525">
            <a:noFill/>
            <a:miter lim="800000"/>
            <a:headEnd/>
            <a:tailEnd/>
          </a:ln>
          <a:effectLst/>
        </p:spPr>
        <p:txBody>
          <a:bodyPr anchor="ctr">
            <a:spAutoFit/>
          </a:bodyPr>
          <a:lstStyle/>
          <a:p>
            <a:pPr algn="ctr">
              <a:spcBef>
                <a:spcPts val="0"/>
              </a:spcBef>
              <a:defRPr/>
            </a:pPr>
            <a:r>
              <a:rPr lang="en-US" b="1" dirty="0">
                <a:effectLst>
                  <a:outerShdw blurRad="38100" dist="38100" dir="2700000" algn="tl">
                    <a:srgbClr val="C0C0C0"/>
                  </a:outerShdw>
                </a:effectLst>
                <a:latin typeface="Arial" pitchFamily="34" charset="0"/>
                <a:cs typeface="Arial" pitchFamily="34" charset="0"/>
              </a:rPr>
              <a:t>Multi-dimensional Modeling of Interactions between Nutrients and Riparian Vegetation for Improved Riverine Ecosystem Management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1A7D7966-0526-9C4F-B19D-146568031A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00200"/>
            <a:ext cx="7543800" cy="5029200"/>
          </a:xfrm>
          <a:prstGeom prst="rect">
            <a:avLst/>
          </a:prstGeom>
        </p:spPr>
      </p:pic>
      <p:sp>
        <p:nvSpPr>
          <p:cNvPr id="2" name="Title 1"/>
          <p:cNvSpPr>
            <a:spLocks noGrp="1"/>
          </p:cNvSpPr>
          <p:nvPr>
            <p:ph type="title"/>
          </p:nvPr>
        </p:nvSpPr>
        <p:spPr>
          <a:xfrm>
            <a:off x="1676400" y="304800"/>
            <a:ext cx="5867400" cy="774700"/>
          </a:xfrm>
        </p:spPr>
        <p:txBody>
          <a:bodyPr/>
          <a:lstStyle/>
          <a:p>
            <a:r>
              <a:rPr lang="en-US" dirty="0"/>
              <a:t>FY 20 Accomplishment 3</a:t>
            </a:r>
            <a:endParaRPr lang="en-US" sz="1600" dirty="0">
              <a:solidFill>
                <a:srgbClr val="FF0000"/>
              </a:solidFill>
            </a:endParaRPr>
          </a:p>
        </p:txBody>
      </p:sp>
      <p:sp>
        <p:nvSpPr>
          <p:cNvPr id="14" name="Content Placeholder 2">
            <a:extLst>
              <a:ext uri="{FF2B5EF4-FFF2-40B4-BE49-F238E27FC236}">
                <a16:creationId xmlns:a16="http://schemas.microsoft.com/office/drawing/2014/main" id="{84469109-C93F-9F45-A51C-84132D540916}"/>
              </a:ext>
            </a:extLst>
          </p:cNvPr>
          <p:cNvSpPr>
            <a:spLocks noGrp="1"/>
          </p:cNvSpPr>
          <p:nvPr>
            <p:ph sz="half" idx="1"/>
          </p:nvPr>
        </p:nvSpPr>
        <p:spPr>
          <a:xfrm>
            <a:off x="1905000" y="1447800"/>
            <a:ext cx="5410200" cy="381000"/>
          </a:xfrm>
        </p:spPr>
        <p:txBody>
          <a:bodyPr/>
          <a:lstStyle/>
          <a:p>
            <a:pPr marL="0" lvl="0" indent="0" eaLnBrk="1" fontAlgn="auto" hangingPunct="1">
              <a:spcBef>
                <a:spcPts val="0"/>
              </a:spcBef>
              <a:spcAft>
                <a:spcPts val="0"/>
              </a:spcAft>
              <a:buNone/>
              <a:defRPr/>
            </a:pPr>
            <a:r>
              <a:rPr lang="en-US" sz="1800" dirty="0">
                <a:latin typeface="Arial" panose="020B0604020202020204" pitchFamily="34" charset="0"/>
                <a:cs typeface="Arial" panose="020B0604020202020204" pitchFamily="34" charset="0"/>
              </a:rPr>
              <a:t>Prototypes: Geometry Framework and Visualization</a:t>
            </a:r>
          </a:p>
        </p:txBody>
      </p:sp>
    </p:spTree>
    <p:extLst>
      <p:ext uri="{BB962C8B-B14F-4D97-AF65-F5344CB8AC3E}">
        <p14:creationId xmlns:p14="http://schemas.microsoft.com/office/powerpoint/2010/main" val="2772275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4</a:t>
            </a:r>
            <a:endParaRPr lang="en-US" sz="1600" dirty="0">
              <a:solidFill>
                <a:srgbClr val="FF0000"/>
              </a:solidFill>
            </a:endParaRPr>
          </a:p>
        </p:txBody>
      </p:sp>
      <p:sp>
        <p:nvSpPr>
          <p:cNvPr id="14" name="Content Placeholder 2">
            <a:extLst>
              <a:ext uri="{FF2B5EF4-FFF2-40B4-BE49-F238E27FC236}">
                <a16:creationId xmlns:a16="http://schemas.microsoft.com/office/drawing/2014/main" id="{84469109-C93F-9F45-A51C-84132D540916}"/>
              </a:ext>
            </a:extLst>
          </p:cNvPr>
          <p:cNvSpPr>
            <a:spLocks noGrp="1"/>
          </p:cNvSpPr>
          <p:nvPr>
            <p:ph sz="half" idx="1"/>
          </p:nvPr>
        </p:nvSpPr>
        <p:spPr>
          <a:xfrm>
            <a:off x="2171700" y="1414130"/>
            <a:ext cx="4876800" cy="381000"/>
          </a:xfrm>
        </p:spPr>
        <p:txBody>
          <a:bodyPr/>
          <a:lstStyle/>
          <a:p>
            <a:pPr marL="0" lvl="0" indent="0" eaLnBrk="1" fontAlgn="auto" hangingPunct="1">
              <a:spcBef>
                <a:spcPts val="0"/>
              </a:spcBef>
              <a:spcAft>
                <a:spcPts val="0"/>
              </a:spcAft>
              <a:buNone/>
              <a:defRPr/>
            </a:pPr>
            <a:r>
              <a:rPr lang="en-US" sz="1800" dirty="0">
                <a:latin typeface="Arial" panose="020B0604020202020204" pitchFamily="34" charset="0"/>
                <a:cs typeface="Arial" panose="020B0604020202020204" pitchFamily="34" charset="0"/>
              </a:rPr>
              <a:t>Basic GIS and Data Visualization Capabilities:</a:t>
            </a:r>
          </a:p>
        </p:txBody>
      </p:sp>
      <p:pic>
        <p:nvPicPr>
          <p:cNvPr id="8" name="Picture 7" descr="A screenshot of a cell phone&#10;&#10;Description automatically generated">
            <a:extLst>
              <a:ext uri="{FF2B5EF4-FFF2-40B4-BE49-F238E27FC236}">
                <a16:creationId xmlns:a16="http://schemas.microsoft.com/office/drawing/2014/main" id="{B1B76398-E558-0942-BB0D-1F7D6B5DB6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598" y="4196982"/>
            <a:ext cx="3891869" cy="2432418"/>
          </a:xfrm>
          <a:prstGeom prst="rect">
            <a:avLst/>
          </a:prstGeom>
        </p:spPr>
      </p:pic>
      <p:pic>
        <p:nvPicPr>
          <p:cNvPr id="10" name="Picture 9" descr="A close up of a map&#10;&#10;Description automatically generated">
            <a:extLst>
              <a:ext uri="{FF2B5EF4-FFF2-40B4-BE49-F238E27FC236}">
                <a16:creationId xmlns:a16="http://schemas.microsoft.com/office/drawing/2014/main" id="{C4DD873C-C7DA-6C40-9DCA-5F9320F5CE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795131"/>
            <a:ext cx="3886200" cy="2428876"/>
          </a:xfrm>
          <a:prstGeom prst="rect">
            <a:avLst/>
          </a:prstGeom>
        </p:spPr>
      </p:pic>
      <p:pic>
        <p:nvPicPr>
          <p:cNvPr id="5" name="Picture 4" descr="A picture containing clock&#10;&#10;Description automatically generated">
            <a:extLst>
              <a:ext uri="{FF2B5EF4-FFF2-40B4-BE49-F238E27FC236}">
                <a16:creationId xmlns:a16="http://schemas.microsoft.com/office/drawing/2014/main" id="{38BC8AB5-06A1-DB40-A059-E31E5B4718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3531" y="1795130"/>
            <a:ext cx="4758069" cy="4758069"/>
          </a:xfrm>
          <a:prstGeom prst="rect">
            <a:avLst/>
          </a:prstGeom>
        </p:spPr>
      </p:pic>
    </p:spTree>
    <p:extLst>
      <p:ext uri="{BB962C8B-B14F-4D97-AF65-F5344CB8AC3E}">
        <p14:creationId xmlns:p14="http://schemas.microsoft.com/office/powerpoint/2010/main" val="2620419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5</a:t>
            </a:r>
            <a:endParaRPr lang="en-US" sz="16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The National Conference on Ecosystem Restoration (NCER), Portland OR, Aug 2 – 6, 2020</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Organized two sessions on water quality modeling software and applications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development team and collaborators submitted six abstracts on NSM, RAS 1D WQ, RAS RVSM, and applications</a:t>
            </a:r>
          </a:p>
          <a:p>
            <a:pPr lvl="1" eaLnBrk="1" fontAlgn="auto" hangingPunct="1">
              <a:spcBef>
                <a:spcPts val="0"/>
              </a:spcBef>
              <a:spcAft>
                <a:spcPts val="0"/>
              </a:spcAft>
              <a:defRPr/>
            </a:pPr>
            <a:r>
              <a:rPr lang="en-US" dirty="0">
                <a:solidFill>
                  <a:srgbClr val="FF0000"/>
                </a:solidFill>
                <a:latin typeface="Arial" panose="020B0604020202020204" pitchFamily="34" charset="0"/>
                <a:cs typeface="Arial" panose="020B0604020202020204" pitchFamily="34" charset="0"/>
              </a:rPr>
              <a:t>Conference postponed until 2021 and will be virtual conference due to COVID-19</a:t>
            </a:r>
          </a:p>
          <a:p>
            <a:pPr lvl="1" eaLnBrk="1" fontAlgn="auto" hangingPunct="1">
              <a:spcBef>
                <a:spcPts val="0"/>
              </a:spcBef>
              <a:spcAft>
                <a:spcPts val="0"/>
              </a:spcAft>
              <a:defRPr/>
            </a:pPr>
            <a:endParaRPr lang="en-US" sz="1800" dirty="0">
              <a:solidFill>
                <a:srgbClr val="FF0000"/>
              </a:solidFill>
              <a:latin typeface="Arial" panose="020B0604020202020204" pitchFamily="34" charset="0"/>
              <a:cs typeface="Arial" panose="020B0604020202020204" pitchFamily="34" charset="0"/>
            </a:endParaRPr>
          </a:p>
          <a:p>
            <a:pPr eaLnBrk="1" fontAlgn="auto" hangingPunct="1">
              <a:spcBef>
                <a:spcPts val="0"/>
              </a:spcBef>
              <a:spcAft>
                <a:spcPts val="0"/>
              </a:spcAft>
              <a:defRPr/>
            </a:pPr>
            <a:r>
              <a:rPr lang="en-US" sz="2000" dirty="0">
                <a:solidFill>
                  <a:srgbClr val="00B050"/>
                </a:solidFill>
                <a:latin typeface="Arial" panose="020B0604020202020204" pitchFamily="34" charset="0"/>
                <a:cs typeface="Arial" panose="020B0604020202020204" pitchFamily="34" charset="0"/>
              </a:rPr>
              <a:t>Workshop: River Water Quality Modeling with HEC-RAS 5.1</a:t>
            </a:r>
          </a:p>
          <a:p>
            <a:pPr lvl="1" eaLnBrk="1" fontAlgn="auto" hangingPunct="1">
              <a:spcBef>
                <a:spcPts val="0"/>
              </a:spcBef>
              <a:spcAft>
                <a:spcPts val="0"/>
              </a:spcAft>
              <a:defRPr/>
            </a:pPr>
            <a:r>
              <a:rPr lang="en-US" dirty="0">
                <a:solidFill>
                  <a:srgbClr val="00B050"/>
                </a:solidFill>
                <a:latin typeface="Arial" panose="020B0604020202020204" pitchFamily="34" charset="0"/>
                <a:cs typeface="Arial" panose="020B0604020202020204" pitchFamily="34" charset="0"/>
              </a:rPr>
              <a:t>AWRA 2020 Virtual Annual Water Resources Conference</a:t>
            </a:r>
          </a:p>
          <a:p>
            <a:pPr lvl="1" eaLnBrk="1" fontAlgn="auto" hangingPunct="1">
              <a:spcBef>
                <a:spcPts val="0"/>
              </a:spcBef>
              <a:spcAft>
                <a:spcPts val="0"/>
              </a:spcAft>
              <a:defRPr/>
            </a:pPr>
            <a:r>
              <a:rPr lang="en-US" dirty="0">
                <a:solidFill>
                  <a:srgbClr val="00B050"/>
                </a:solidFill>
                <a:latin typeface="Arial" panose="020B0604020202020204" pitchFamily="34" charset="0"/>
                <a:cs typeface="Arial" panose="020B0604020202020204" pitchFamily="34" charset="0"/>
              </a:rPr>
              <a:t>November 8, 2020, 8:30 – 4:30</a:t>
            </a:r>
          </a:p>
          <a:p>
            <a:pPr lvl="1" eaLnBrk="1" fontAlgn="auto" hangingPunct="1">
              <a:spcBef>
                <a:spcPts val="0"/>
              </a:spcBef>
              <a:spcAft>
                <a:spcPts val="0"/>
              </a:spcAft>
              <a:defRPr/>
            </a:pPr>
            <a:r>
              <a:rPr lang="en-US" dirty="0">
                <a:solidFill>
                  <a:srgbClr val="00B050"/>
                </a:solidFill>
                <a:latin typeface="Arial" panose="020B0604020202020204" pitchFamily="34" charset="0"/>
                <a:cs typeface="Arial" panose="020B0604020202020204" pitchFamily="34" charset="0"/>
              </a:rPr>
              <a:t>https://</a:t>
            </a:r>
            <a:r>
              <a:rPr lang="en-US" dirty="0" err="1">
                <a:solidFill>
                  <a:srgbClr val="00B050"/>
                </a:solidFill>
                <a:latin typeface="Arial" panose="020B0604020202020204" pitchFamily="34" charset="0"/>
                <a:cs typeface="Arial" panose="020B0604020202020204" pitchFamily="34" charset="0"/>
              </a:rPr>
              <a:t>www.eventscribe.com</a:t>
            </a:r>
            <a:r>
              <a:rPr lang="en-US" dirty="0">
                <a:solidFill>
                  <a:srgbClr val="00B050"/>
                </a:solidFill>
                <a:latin typeface="Arial" panose="020B0604020202020204" pitchFamily="34" charset="0"/>
                <a:cs typeface="Arial" panose="020B0604020202020204" pitchFamily="34" charset="0"/>
              </a:rPr>
              <a:t>/2020/AWRA2020/</a:t>
            </a:r>
            <a:r>
              <a:rPr lang="en-US" dirty="0" err="1">
                <a:solidFill>
                  <a:srgbClr val="00B050"/>
                </a:solidFill>
                <a:latin typeface="Arial" panose="020B0604020202020204" pitchFamily="34" charset="0"/>
                <a:cs typeface="Arial" panose="020B0604020202020204" pitchFamily="34" charset="0"/>
              </a:rPr>
              <a:t>agenda.asp?pfp</a:t>
            </a:r>
            <a:r>
              <a:rPr lang="en-US" dirty="0">
                <a:solidFill>
                  <a:srgbClr val="00B050"/>
                </a:solidFill>
                <a:latin typeface="Arial" panose="020B0604020202020204" pitchFamily="34" charset="0"/>
                <a:cs typeface="Arial" panose="020B0604020202020204" pitchFamily="34" charset="0"/>
              </a:rPr>
              <a:t>=</a:t>
            </a:r>
            <a:r>
              <a:rPr lang="en-US" dirty="0" err="1">
                <a:solidFill>
                  <a:srgbClr val="00B050"/>
                </a:solidFill>
                <a:latin typeface="Arial" panose="020B0604020202020204" pitchFamily="34" charset="0"/>
                <a:cs typeface="Arial" panose="020B0604020202020204" pitchFamily="34" charset="0"/>
              </a:rPr>
              <a:t>preConferenceWorkshops</a:t>
            </a:r>
            <a:endParaRPr lang="en-US" dirty="0">
              <a:solidFill>
                <a:srgbClr val="00B050"/>
              </a:solidFill>
              <a:latin typeface="Arial" panose="020B0604020202020204" pitchFamily="34" charset="0"/>
              <a:cs typeface="Arial" panose="020B0604020202020204" pitchFamily="34" charset="0"/>
            </a:endParaRPr>
          </a:p>
          <a:p>
            <a:pPr marL="0" lvl="0" indent="0" eaLnBrk="1" fontAlgn="auto" hangingPunct="1">
              <a:spcBef>
                <a:spcPts val="0"/>
              </a:spcBef>
              <a:spcAft>
                <a:spcPts val="0"/>
              </a:spcAft>
              <a:buNone/>
              <a:defRPr/>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3528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6</a:t>
            </a:r>
            <a:br>
              <a:rPr lang="en-US" dirty="0"/>
            </a:br>
            <a:r>
              <a:rPr lang="en-US" sz="2400" dirty="0"/>
              <a:t>RVSM Notebook</a:t>
            </a:r>
            <a:endParaRPr lang="en-US" sz="1600" dirty="0">
              <a:solidFill>
                <a:srgbClr val="FF0000"/>
              </a:solidFill>
            </a:endParaRPr>
          </a:p>
        </p:txBody>
      </p:sp>
      <p:pic>
        <p:nvPicPr>
          <p:cNvPr id="19" name="Picture 18">
            <a:extLst>
              <a:ext uri="{FF2B5EF4-FFF2-40B4-BE49-F238E27FC236}">
                <a16:creationId xmlns:a16="http://schemas.microsoft.com/office/drawing/2014/main" id="{0FA5C9D2-D8AE-DD43-B973-2001DFC5D5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 y="1529576"/>
            <a:ext cx="4354803" cy="4970429"/>
          </a:xfrm>
          <a:prstGeom prst="rect">
            <a:avLst/>
          </a:prstGeom>
          <a:ln>
            <a:solidFill>
              <a:schemeClr val="bg2"/>
            </a:solidFill>
          </a:ln>
        </p:spPr>
      </p:pic>
      <p:pic>
        <p:nvPicPr>
          <p:cNvPr id="6" name="Picture 5">
            <a:extLst>
              <a:ext uri="{FF2B5EF4-FFF2-40B4-BE49-F238E27FC236}">
                <a16:creationId xmlns:a16="http://schemas.microsoft.com/office/drawing/2014/main" id="{A23C3BFD-1134-F44A-9060-5A95A51EB5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0851" y="1524001"/>
            <a:ext cx="3896924" cy="2438400"/>
          </a:xfrm>
          <a:prstGeom prst="rect">
            <a:avLst/>
          </a:prstGeom>
          <a:ln>
            <a:solidFill>
              <a:schemeClr val="bg2"/>
            </a:solidFill>
          </a:ln>
        </p:spPr>
      </p:pic>
    </p:spTree>
    <p:extLst>
      <p:ext uri="{BB962C8B-B14F-4D97-AF65-F5344CB8AC3E}">
        <p14:creationId xmlns:p14="http://schemas.microsoft.com/office/powerpoint/2010/main" val="3385709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7</a:t>
            </a:r>
            <a:br>
              <a:rPr lang="en-US" dirty="0"/>
            </a:br>
            <a:r>
              <a:rPr lang="en-US" sz="2400" dirty="0"/>
              <a:t>WQ Module Design</a:t>
            </a:r>
            <a:endParaRPr lang="en-US" sz="1600" dirty="0">
              <a:solidFill>
                <a:srgbClr val="FF0000"/>
              </a:solidFill>
            </a:endParaRPr>
          </a:p>
        </p:txBody>
      </p:sp>
      <p:pic>
        <p:nvPicPr>
          <p:cNvPr id="6" name="Picture 5">
            <a:extLst>
              <a:ext uri="{FF2B5EF4-FFF2-40B4-BE49-F238E27FC236}">
                <a16:creationId xmlns:a16="http://schemas.microsoft.com/office/drawing/2014/main" id="{B80A19E7-CCDE-AE4A-9B97-B9A3B1AF4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385" y="1600200"/>
            <a:ext cx="8643230" cy="4853183"/>
          </a:xfrm>
          <a:prstGeom prst="rect">
            <a:avLst/>
          </a:prstGeom>
        </p:spPr>
      </p:pic>
    </p:spTree>
    <p:extLst>
      <p:ext uri="{BB962C8B-B14F-4D97-AF65-F5344CB8AC3E}">
        <p14:creationId xmlns:p14="http://schemas.microsoft.com/office/powerpoint/2010/main" val="1010942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EF8F5545-FF4B-7E44-B54F-ACA1926BD472}"/>
              </a:ext>
            </a:extLst>
          </p:cNvPr>
          <p:cNvSpPr>
            <a:spLocks noGrp="1"/>
          </p:cNvSpPr>
          <p:nvPr>
            <p:ph sz="half" idx="1"/>
          </p:nvPr>
        </p:nvSpPr>
        <p:spPr>
          <a:xfrm>
            <a:off x="457200" y="1529576"/>
            <a:ext cx="4162425" cy="4876800"/>
          </a:xfrm>
        </p:spPr>
        <p:txBody>
          <a:bodyPr/>
          <a:lstStyle/>
          <a:p>
            <a:r>
              <a:rPr lang="en-US" sz="1800" dirty="0">
                <a:latin typeface="Arial" panose="020B0604020202020204" pitchFamily="34" charset="0"/>
                <a:cs typeface="Arial" panose="020B0604020202020204" pitchFamily="34" charset="0"/>
              </a:rPr>
              <a:t>Funding</a:t>
            </a:r>
          </a:p>
          <a:p>
            <a:pPr lvl="1"/>
            <a:r>
              <a:rPr lang="en-US" sz="1600" dirty="0">
                <a:latin typeface="Arial" panose="020B0604020202020204" pitchFamily="34" charset="0"/>
                <a:cs typeface="Arial" panose="020B0604020202020204" pitchFamily="34" charset="0"/>
              </a:rPr>
              <a:t>FY20	$250K</a:t>
            </a:r>
          </a:p>
          <a:p>
            <a:pPr lvl="1"/>
            <a:r>
              <a:rPr lang="en-US" sz="1600" dirty="0">
                <a:latin typeface="Arial" panose="020B0604020202020204" pitchFamily="34" charset="0"/>
                <a:cs typeface="Arial" panose="020B0604020202020204" pitchFamily="34" charset="0"/>
              </a:rPr>
              <a:t>FY21	$360K</a:t>
            </a:r>
          </a:p>
          <a:p>
            <a:pPr lvl="1"/>
            <a:r>
              <a:rPr lang="en-US" sz="1600" dirty="0">
                <a:latin typeface="Arial" panose="020B0604020202020204" pitchFamily="34" charset="0"/>
                <a:cs typeface="Arial" panose="020B0604020202020204" pitchFamily="34" charset="0"/>
              </a:rPr>
              <a:t>FY22	$365K</a:t>
            </a:r>
          </a:p>
          <a:p>
            <a:pPr lvl="1"/>
            <a:r>
              <a:rPr lang="en-US" sz="1600" dirty="0">
                <a:latin typeface="Arial" panose="020B0604020202020204" pitchFamily="34" charset="0"/>
                <a:cs typeface="Arial" panose="020B0604020202020204" pitchFamily="34" charset="0"/>
              </a:rPr>
              <a:t>Project	$975K</a:t>
            </a:r>
          </a:p>
          <a:p>
            <a:r>
              <a:rPr lang="en-US" sz="1800" dirty="0">
                <a:latin typeface="Arial" panose="020B0604020202020204" pitchFamily="34" charset="0"/>
                <a:cs typeface="Arial" panose="020B0604020202020204" pitchFamily="34" charset="0"/>
              </a:rPr>
              <a:t>Project Status</a:t>
            </a:r>
          </a:p>
          <a:p>
            <a:pPr lvl="1"/>
            <a:r>
              <a:rPr lang="en-US" sz="1600" dirty="0">
                <a:latin typeface="Arial" panose="020B0604020202020204" pitchFamily="34" charset="0"/>
                <a:cs typeface="Arial" panose="020B0604020202020204" pitchFamily="34" charset="0"/>
              </a:rPr>
              <a:t>Completed 1D WQ &amp; RVSM</a:t>
            </a:r>
          </a:p>
          <a:p>
            <a:pPr lvl="2"/>
            <a:r>
              <a:rPr lang="en-US" sz="1600" dirty="0">
                <a:latin typeface="Arial" panose="020B0604020202020204" pitchFamily="34" charset="0"/>
                <a:cs typeface="Arial" panose="020B0604020202020204" pitchFamily="34" charset="0"/>
              </a:rPr>
              <a:t>RVSM Notebook</a:t>
            </a:r>
          </a:p>
        </p:txBody>
      </p:sp>
      <p:sp>
        <p:nvSpPr>
          <p:cNvPr id="4" name="Content Placeholder 4">
            <a:extLst>
              <a:ext uri="{FF2B5EF4-FFF2-40B4-BE49-F238E27FC236}">
                <a16:creationId xmlns:a16="http://schemas.microsoft.com/office/drawing/2014/main" id="{88F8FCF8-BC11-DC49-8236-6233FD3F205A}"/>
              </a:ext>
            </a:extLst>
          </p:cNvPr>
          <p:cNvSpPr txBox="1">
            <a:spLocks/>
          </p:cNvSpPr>
          <p:nvPr/>
        </p:nvSpPr>
        <p:spPr bwMode="auto">
          <a:xfrm>
            <a:off x="4572001" y="1524000"/>
            <a:ext cx="4114799"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1800" kern="0" dirty="0">
                <a:latin typeface="Arial" panose="020B0604020202020204" pitchFamily="34" charset="0"/>
                <a:cs typeface="Arial" panose="020B0604020202020204" pitchFamily="34" charset="0"/>
              </a:rPr>
              <a:t>Project Focus</a:t>
            </a:r>
          </a:p>
          <a:p>
            <a:pPr lvl="1"/>
            <a:r>
              <a:rPr lang="en-US" sz="1600" kern="0" dirty="0">
                <a:latin typeface="Arial" panose="020B0604020202020204" pitchFamily="34" charset="0"/>
                <a:cs typeface="Arial" panose="020B0604020202020204" pitchFamily="34" charset="0"/>
              </a:rPr>
              <a:t>Under revised scope, RAS 2D WQ is being developed as a separate product with a Jupyter notebook interface, leveraging HEC-RAS models and capabilities independent of the HEC-RAS development cycle.</a:t>
            </a:r>
          </a:p>
          <a:p>
            <a:pPr lvl="1"/>
            <a:r>
              <a:rPr lang="en-US" sz="1600" kern="0" dirty="0">
                <a:latin typeface="Arial" panose="020B0604020202020204" pitchFamily="34" charset="0"/>
                <a:cs typeface="Arial" panose="020B0604020202020204" pitchFamily="34" charset="0"/>
              </a:rPr>
              <a:t>Prototypes of editors, framework, grid visualization, etc. have been developed for RAS 2D WQ.</a:t>
            </a:r>
          </a:p>
          <a:p>
            <a:pPr lvl="1"/>
            <a:r>
              <a:rPr lang="en-US" sz="1600" kern="0" dirty="0">
                <a:latin typeface="Arial" panose="020B0604020202020204" pitchFamily="34" charset="0"/>
                <a:cs typeface="Arial" panose="020B0604020202020204" pitchFamily="34" charset="0"/>
              </a:rPr>
              <a:t>WQ modules and transport engine to be complete by Q2 and Q3, FY21, respectively</a:t>
            </a:r>
          </a:p>
          <a:p>
            <a:pPr lvl="1"/>
            <a:endParaRPr lang="en-US" sz="1800" kern="0" dirty="0"/>
          </a:p>
        </p:txBody>
      </p:sp>
    </p:spTree>
    <p:extLst>
      <p:ext uri="{BB962C8B-B14F-4D97-AF65-F5344CB8AC3E}">
        <p14:creationId xmlns:p14="http://schemas.microsoft.com/office/powerpoint/2010/main" val="2418905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4">
            <a:extLst>
              <a:ext uri="{FF2B5EF4-FFF2-40B4-BE49-F238E27FC236}">
                <a16:creationId xmlns:a16="http://schemas.microsoft.com/office/drawing/2014/main" id="{9FAB31A6-D168-3E4F-B7AD-8A5AD9203633}"/>
              </a:ext>
            </a:extLst>
          </p:cNvPr>
          <p:cNvSpPr>
            <a:spLocks noGrp="1"/>
          </p:cNvSpPr>
          <p:nvPr>
            <p:ph sz="half" idx="1"/>
          </p:nvPr>
        </p:nvSpPr>
        <p:spPr>
          <a:xfrm>
            <a:off x="485078" y="1524000"/>
            <a:ext cx="8201722" cy="4495800"/>
          </a:xfrm>
        </p:spPr>
        <p:txBody>
          <a:bodyPr/>
          <a:lstStyle/>
          <a:p>
            <a:r>
              <a:rPr lang="en-US" sz="1800" dirty="0">
                <a:latin typeface="Arial" panose="020B0604020202020204" pitchFamily="34" charset="0"/>
                <a:cs typeface="Arial" panose="020B0604020202020204" pitchFamily="34" charset="0"/>
              </a:rPr>
              <a:t>2D water quality transport subroutine was developed in HEC-RAS</a:t>
            </a:r>
          </a:p>
          <a:p>
            <a:r>
              <a:rPr lang="en-US" sz="1800" dirty="0">
                <a:latin typeface="Arial" panose="020B0604020202020204" pitchFamily="34" charset="0"/>
                <a:cs typeface="Arial" panose="020B0604020202020204" pitchFamily="34" charset="0"/>
              </a:rPr>
              <a:t>Research and literature review for upgrading NSMs and RVSM are completed.</a:t>
            </a:r>
          </a:p>
          <a:p>
            <a:r>
              <a:rPr lang="en-US" sz="1800" dirty="0">
                <a:latin typeface="Arial" panose="020B0604020202020204" pitchFamily="34" charset="0"/>
                <a:cs typeface="Arial" panose="020B0604020202020204" pitchFamily="34" charset="0"/>
              </a:rPr>
              <a:t>Development of updated NSMs and RVSM has been completed.</a:t>
            </a:r>
          </a:p>
          <a:p>
            <a:r>
              <a:rPr lang="en-US" sz="1800" dirty="0">
                <a:latin typeface="Arial" panose="020B0604020202020204" pitchFamily="34" charset="0"/>
                <a:cs typeface="Arial" panose="020B0604020202020204" pitchFamily="34" charset="0"/>
              </a:rPr>
              <a:t>Application of HEC-RAS and RVSM modeling system to the Upper MS River and Santa Ana River has been completed.</a:t>
            </a:r>
          </a:p>
          <a:p>
            <a:r>
              <a:rPr lang="en-US" sz="1800" dirty="0">
                <a:latin typeface="Arial" panose="020B0604020202020204" pitchFamily="34" charset="0"/>
                <a:cs typeface="Arial" panose="020B0604020202020204" pitchFamily="34" charset="0"/>
              </a:rPr>
              <a:t>HEC and EL management are collaborating closely with one another and with the development team.</a:t>
            </a:r>
          </a:p>
          <a:p>
            <a:r>
              <a:rPr lang="en-US" sz="1800" dirty="0">
                <a:latin typeface="Arial" panose="020B0604020202020204" pitchFamily="34" charset="0"/>
                <a:cs typeface="Arial" panose="020B0604020202020204" pitchFamily="34" charset="0"/>
              </a:rPr>
              <a:t>Bi-weekly progress report meetings are being held to keep project on schedule.</a:t>
            </a:r>
          </a:p>
          <a:p>
            <a:r>
              <a:rPr lang="en-US" sz="1800" dirty="0">
                <a:latin typeface="Arial" panose="020B0604020202020204" pitchFamily="34" charset="0"/>
                <a:cs typeface="Arial" panose="020B0604020202020204" pitchFamily="34" charset="0"/>
              </a:rPr>
              <a:t>Prototypes have been built for the initial conditions editor, geometry framework, geometry visualization, etc.</a:t>
            </a:r>
          </a:p>
          <a:p>
            <a:r>
              <a:rPr lang="en-US" sz="1800" dirty="0">
                <a:latin typeface="Arial" panose="020B0604020202020204" pitchFamily="34" charset="0"/>
                <a:cs typeface="Arial" panose="020B0604020202020204" pitchFamily="34" charset="0"/>
              </a:rPr>
              <a:t>WQ module design is currently underway: reorganizing, improving, extending, and porting to Python.</a:t>
            </a: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6963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609600" y="1600200"/>
            <a:ext cx="7772400" cy="4648200"/>
          </a:xfrm>
        </p:spPr>
        <p:txBody>
          <a:bodyPr/>
          <a:lstStyle/>
          <a:p>
            <a:r>
              <a:rPr lang="en-US" sz="2000" dirty="0">
                <a:latin typeface="Arial" panose="020B0604020202020204" pitchFamily="34" charset="0"/>
                <a:cs typeface="Arial" panose="020B0604020202020204" pitchFamily="34" charset="0"/>
              </a:rPr>
              <a:t>SON: 2015-ER-1 - Multi-dimensional Modeling of Interactions between Nutrients and Riparian Vegetation for Improved Riverine Ecosystem Management</a:t>
            </a:r>
          </a:p>
          <a:p>
            <a:r>
              <a:rPr lang="en-US" sz="2000" dirty="0">
                <a:latin typeface="Arial" panose="020B0604020202020204" pitchFamily="34" charset="0"/>
                <a:cs typeface="Arial" panose="020B0604020202020204" pitchFamily="34" charset="0"/>
              </a:rPr>
              <a:t>Need:</a:t>
            </a:r>
          </a:p>
          <a:p>
            <a:pPr lvl="1"/>
            <a:r>
              <a:rPr lang="en-US" sz="1800" dirty="0">
                <a:latin typeface="Arial" panose="020B0604020202020204" pitchFamily="34" charset="0"/>
                <a:cs typeface="Arial" panose="020B0604020202020204" pitchFamily="34" charset="0"/>
              </a:rPr>
              <a:t>The Corps needs a science-based, defensible tool to quantify ecosystem benefits to the aquatic environment and to riparian buffers that result from ecosystem restoration projects.</a:t>
            </a:r>
          </a:p>
          <a:p>
            <a:r>
              <a:rPr lang="en-US" sz="2000" dirty="0">
                <a:latin typeface="Arial" panose="020B0604020202020204" pitchFamily="34" charset="0"/>
                <a:cs typeface="Arial" panose="020B0604020202020204" pitchFamily="34" charset="0"/>
              </a:rPr>
              <a:t>Purpose:</a:t>
            </a:r>
          </a:p>
          <a:p>
            <a:pPr lvl="1"/>
            <a:r>
              <a:rPr lang="en-US" sz="1800" dirty="0">
                <a:latin typeface="Arial" panose="020B0604020202020204" pitchFamily="34" charset="0"/>
                <a:cs typeface="Arial" panose="020B0604020202020204" pitchFamily="34" charset="0"/>
              </a:rPr>
              <a:t>Improve Vegetation Mapping - Riparian vegetation can be better represented by 2D meshes than by simple 1D cross-sections. </a:t>
            </a:r>
          </a:p>
          <a:p>
            <a:pPr lvl="1"/>
            <a:r>
              <a:rPr lang="en-US" sz="1800" dirty="0">
                <a:latin typeface="Arial" charset="0"/>
                <a:cs typeface="Arial" charset="0"/>
              </a:rPr>
              <a:t>Improve Vegetation Modeling - Integrating water quality and riparian vegetation modeling into the multi-dimensional hydrodynamic model (HEC-RAS-2D) will be better able to model </a:t>
            </a:r>
            <a:r>
              <a:rPr lang="en-US" sz="1800" dirty="0">
                <a:latin typeface="Arial" panose="020B0604020202020204" pitchFamily="34" charset="0"/>
                <a:cs typeface="Arial" panose="020B0604020202020204" pitchFamily="34" charset="0"/>
              </a:rPr>
              <a:t>nutrients and riparian vegetation, and their </a:t>
            </a:r>
            <a:r>
              <a:rPr lang="en-US" sz="1800" dirty="0">
                <a:latin typeface="Arial" charset="0"/>
                <a:cs typeface="Arial" charset="0"/>
              </a:rPr>
              <a:t>interactions</a:t>
            </a:r>
            <a:r>
              <a:rPr lang="en-US" sz="1800" dirty="0">
                <a:latin typeface="Arial" panose="020B0604020202020204" pitchFamily="34" charset="0"/>
                <a:cs typeface="Arial" panose="020B0604020202020204" pitchFamily="34" charset="0"/>
              </a:rPr>
              <a:t> in both aquatic systems and floodplains.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30540"/>
            <a:ext cx="5867400" cy="523220"/>
          </a:xfrm>
        </p:spPr>
        <p:txBody>
          <a:bodyPr>
            <a:spAutoFit/>
          </a:bodyPr>
          <a:lstStyle/>
          <a:p>
            <a:r>
              <a:rPr lang="en-US" dirty="0"/>
              <a:t>Benefits</a:t>
            </a:r>
            <a:endParaRPr lang="en-US" sz="1600" dirty="0">
              <a:solidFill>
                <a:srgbClr val="FF0000"/>
              </a:solidFill>
            </a:endParaRPr>
          </a:p>
        </p:txBody>
      </p:sp>
      <p:sp>
        <p:nvSpPr>
          <p:cNvPr id="5" name="Content Placeholder 4"/>
          <p:cNvSpPr>
            <a:spLocks noGrp="1"/>
          </p:cNvSpPr>
          <p:nvPr>
            <p:ph idx="1"/>
          </p:nvPr>
        </p:nvSpPr>
        <p:spPr>
          <a:xfrm>
            <a:off x="228600" y="1524000"/>
            <a:ext cx="8686800" cy="4876800"/>
          </a:xfrm>
        </p:spPr>
        <p:txBody>
          <a:bodyPr/>
          <a:lstStyle/>
          <a:p>
            <a:r>
              <a:rPr lang="en-US" sz="2000" dirty="0">
                <a:latin typeface="Arial" panose="020B0604020202020204" pitchFamily="34" charset="0"/>
                <a:cs typeface="Arial" panose="020B0604020202020204" pitchFamily="34" charset="0"/>
              </a:rPr>
              <a:t>Improves decision-making capabilities and reduces operations and maintenance costs</a:t>
            </a:r>
          </a:p>
          <a:p>
            <a:pPr lvl="1"/>
            <a:r>
              <a:rPr lang="en-US" sz="1800" dirty="0">
                <a:latin typeface="Arial" panose="020B0604020202020204" pitchFamily="34" charset="0"/>
                <a:cs typeface="Arial" panose="020B0604020202020204" pitchFamily="34" charset="0"/>
              </a:rPr>
              <a:t>HEC-RAS models provide detailed river hydraulics data and maps (flow, velocity, and water levels). Integrating water quality capabilities leverages these capabilities and existing models to provide detailed hydraulics, water quality and riparian vegetation information for rivers.</a:t>
            </a:r>
          </a:p>
          <a:p>
            <a:pPr lvl="1"/>
            <a:r>
              <a:rPr lang="en-US" sz="1800" dirty="0">
                <a:latin typeface="Arial" panose="020B0604020202020204" pitchFamily="34" charset="0"/>
                <a:cs typeface="Arial" panose="020B0604020202020204" pitchFamily="34" charset="0"/>
              </a:rPr>
              <a:t>HEC-RAS is already widely deployed for ecosystem restoration projects – as a hydraulic model. Additional vegetation and water quality capabilities provide critical short-term and long-term information about dynamic river systems. This helps in designing restoration projects that are stable and functional, while also reducing operations and maintenance costs.</a:t>
            </a:r>
          </a:p>
          <a:p>
            <a:r>
              <a:rPr lang="en-US" sz="2000" dirty="0">
                <a:latin typeface="Arial" panose="020B0604020202020204" pitchFamily="34" charset="0"/>
                <a:cs typeface="Arial" panose="020B0604020202020204" pitchFamily="34" charset="0"/>
              </a:rPr>
              <a:t>Leverages existing models and expertise, reducing costs</a:t>
            </a:r>
          </a:p>
          <a:p>
            <a:pPr lvl="1"/>
            <a:r>
              <a:rPr lang="en-US" sz="1800" dirty="0">
                <a:latin typeface="Arial" panose="020B0604020202020204" pitchFamily="34" charset="0"/>
                <a:cs typeface="Arial" panose="020B0604020202020204" pitchFamily="34" charset="0"/>
              </a:rPr>
              <a:t>HEC-RAS is widely deployed (100,000 downloads per year), with calibrated hydraulic models already applied to almost all rivers and streams in the U.S., thus reducing the cost of building WQ/vegetation models by at least 50%.</a:t>
            </a:r>
          </a:p>
        </p:txBody>
      </p:sp>
    </p:spTree>
    <p:extLst>
      <p:ext uri="{BB962C8B-B14F-4D97-AF65-F5344CB8AC3E}">
        <p14:creationId xmlns:p14="http://schemas.microsoft.com/office/powerpoint/2010/main" val="309308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190500" y="1531434"/>
            <a:ext cx="8763000" cy="5084469"/>
          </a:xfrm>
        </p:spPr>
        <p:txBody>
          <a:bodyPr wrap="square">
            <a:spAutoFit/>
          </a:bodyPr>
          <a:lstStyle/>
          <a:p>
            <a:pPr marL="231775" indent="-231775"/>
            <a:r>
              <a:rPr lang="en-US" sz="2000" dirty="0">
                <a:latin typeface="Arial" pitchFamily="34" charset="0"/>
                <a:cs typeface="Arial" pitchFamily="34" charset="0"/>
              </a:rPr>
              <a:t>HEC-RAS 1D water quality and vegetation (RVSM) development tasks have been completed, including a Jupyter notebook UI for RVSM.</a:t>
            </a:r>
          </a:p>
          <a:p>
            <a:pPr marL="631825" lvl="1" indent="-231775"/>
            <a:r>
              <a:rPr lang="en-US" sz="1800" dirty="0">
                <a:latin typeface="Arial" pitchFamily="34" charset="0"/>
                <a:cs typeface="Arial" pitchFamily="34" charset="0"/>
              </a:rPr>
              <a:t>These provide essential capabilities needed for current and future USACE studies.</a:t>
            </a:r>
          </a:p>
          <a:p>
            <a:pPr marL="231775" indent="-231775"/>
            <a:r>
              <a:rPr lang="en-US" sz="2000" dirty="0">
                <a:latin typeface="Arial" pitchFamily="34" charset="0"/>
                <a:cs typeface="Arial" pitchFamily="34" charset="0"/>
              </a:rPr>
              <a:t>Develop 2D WQ as a separate program that will:</a:t>
            </a:r>
          </a:p>
          <a:p>
            <a:pPr marL="631825" lvl="1" indent="-231775"/>
            <a:r>
              <a:rPr lang="en-US" sz="1800" dirty="0">
                <a:latin typeface="Arial" pitchFamily="34" charset="0"/>
                <a:cs typeface="Arial" pitchFamily="34" charset="0"/>
              </a:rPr>
              <a:t>Leverage existing and future HEC-RAS hydraulics models</a:t>
            </a:r>
          </a:p>
          <a:p>
            <a:pPr marL="631825" lvl="1" indent="-231775"/>
            <a:r>
              <a:rPr lang="en-US" sz="1800" dirty="0">
                <a:latin typeface="Arial" pitchFamily="34" charset="0"/>
                <a:cs typeface="Arial" pitchFamily="34" charset="0"/>
              </a:rPr>
              <a:t>Allow independent development, distribution, and maintenance by EL staff</a:t>
            </a:r>
          </a:p>
          <a:p>
            <a:pPr marL="231775" indent="-231775"/>
            <a:r>
              <a:rPr lang="en-US" sz="2000" dirty="0">
                <a:latin typeface="Arial" pitchFamily="34" charset="0"/>
                <a:cs typeface="Arial" pitchFamily="34" charset="0"/>
              </a:rPr>
              <a:t>The new approach will:</a:t>
            </a:r>
          </a:p>
          <a:p>
            <a:pPr marL="631825" lvl="1" indent="-231775"/>
            <a:r>
              <a:rPr lang="en-US" sz="1800" dirty="0">
                <a:latin typeface="Arial" pitchFamily="34" charset="0"/>
                <a:cs typeface="Arial" pitchFamily="34" charset="0"/>
              </a:rPr>
              <a:t>Adapt and extend the 2D WQ transport module (“solver”) developed in FY19</a:t>
            </a:r>
          </a:p>
          <a:p>
            <a:pPr marL="631825" lvl="1" indent="-231775"/>
            <a:r>
              <a:rPr lang="en-US" sz="1800" dirty="0">
                <a:latin typeface="Arial" pitchFamily="34" charset="0"/>
                <a:cs typeface="Arial" pitchFamily="34" charset="0"/>
              </a:rPr>
              <a:t>Improve and utilize EL’s CLEARWATER modules (TSM, NSM, etc.)</a:t>
            </a:r>
          </a:p>
          <a:p>
            <a:pPr marL="231775" indent="-231775"/>
            <a:r>
              <a:rPr lang="en-US" sz="2000" dirty="0">
                <a:latin typeface="Arial" pitchFamily="34" charset="0"/>
                <a:cs typeface="Arial" pitchFamily="34" charset="0"/>
              </a:rPr>
              <a:t>Components:</a:t>
            </a:r>
          </a:p>
          <a:p>
            <a:pPr marL="631825" lvl="1" indent="-231775"/>
            <a:r>
              <a:rPr lang="en-US" sz="1800" dirty="0">
                <a:latin typeface="Arial" pitchFamily="34" charset="0"/>
                <a:cs typeface="Arial" pitchFamily="34" charset="0"/>
              </a:rPr>
              <a:t>2D WQ transport module</a:t>
            </a:r>
          </a:p>
          <a:p>
            <a:pPr marL="631825" lvl="1" indent="-231775"/>
            <a:r>
              <a:rPr lang="en-US" sz="1800" dirty="0">
                <a:latin typeface="Arial" pitchFamily="34" charset="0"/>
                <a:cs typeface="Arial" pitchFamily="34" charset="0"/>
              </a:rPr>
              <a:t>CLEARWATER modules</a:t>
            </a:r>
          </a:p>
          <a:p>
            <a:pPr marL="631825" lvl="1" indent="-231775"/>
            <a:r>
              <a:rPr lang="en-US" sz="1800" dirty="0">
                <a:latin typeface="Arial" pitchFamily="34" charset="0"/>
                <a:cs typeface="Arial" pitchFamily="34" charset="0"/>
              </a:rPr>
              <a:t>Python computational framework</a:t>
            </a:r>
          </a:p>
          <a:p>
            <a:pPr marL="631825" lvl="1" indent="-231775"/>
            <a:r>
              <a:rPr lang="en-US" sz="1800" dirty="0">
                <a:latin typeface="Arial" pitchFamily="34" charset="0"/>
                <a:cs typeface="Arial" pitchFamily="34" charset="0"/>
              </a:rPr>
              <a:t>Jupyter notebook interface</a:t>
            </a:r>
          </a:p>
        </p:txBody>
      </p:sp>
    </p:spTree>
    <p:extLst>
      <p:ext uri="{BB962C8B-B14F-4D97-AF65-F5344CB8AC3E}">
        <p14:creationId xmlns:p14="http://schemas.microsoft.com/office/powerpoint/2010/main" val="911584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83177"/>
            <a:ext cx="5867400" cy="892552"/>
          </a:xfrm>
        </p:spPr>
        <p:txBody>
          <a:bodyPr>
            <a:spAutoFit/>
          </a:bodyPr>
          <a:lstStyle/>
          <a:p>
            <a:r>
              <a:rPr lang="en-US" dirty="0"/>
              <a:t>Approach</a:t>
            </a:r>
            <a:br>
              <a:rPr lang="en-US" dirty="0"/>
            </a:br>
            <a:r>
              <a:rPr lang="en-US" sz="2400" dirty="0"/>
              <a:t>2D Water Quality</a:t>
            </a:r>
            <a:endParaRPr lang="en-US" sz="1600" dirty="0">
              <a:solidFill>
                <a:srgbClr val="FF0000"/>
              </a:solidFill>
            </a:endParaRPr>
          </a:p>
        </p:txBody>
      </p:sp>
      <p:pic>
        <p:nvPicPr>
          <p:cNvPr id="5" name="Picture 4">
            <a:extLst>
              <a:ext uri="{FF2B5EF4-FFF2-40B4-BE49-F238E27FC236}">
                <a16:creationId xmlns:a16="http://schemas.microsoft.com/office/drawing/2014/main" id="{EB57BA21-01A5-C94A-88CD-003872A46789}"/>
              </a:ext>
            </a:extLst>
          </p:cNvPr>
          <p:cNvPicPr>
            <a:picLocks noChangeAspect="1"/>
          </p:cNvPicPr>
          <p:nvPr/>
        </p:nvPicPr>
        <p:blipFill>
          <a:blip r:embed="rId3"/>
          <a:stretch>
            <a:fillRect/>
          </a:stretch>
        </p:blipFill>
        <p:spPr>
          <a:xfrm>
            <a:off x="6096000" y="4463441"/>
            <a:ext cx="2514600" cy="2089759"/>
          </a:xfrm>
          <a:prstGeom prst="rect">
            <a:avLst/>
          </a:prstGeom>
        </p:spPr>
      </p:pic>
      <p:pic>
        <p:nvPicPr>
          <p:cNvPr id="6" name="Picture 5">
            <a:extLst>
              <a:ext uri="{FF2B5EF4-FFF2-40B4-BE49-F238E27FC236}">
                <a16:creationId xmlns:a16="http://schemas.microsoft.com/office/drawing/2014/main" id="{6ED43F53-E266-1A4A-9F61-66494FDB51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29323" y="4343400"/>
            <a:ext cx="4519077" cy="2209800"/>
          </a:xfrm>
          <a:prstGeom prst="rect">
            <a:avLst/>
          </a:prstGeom>
        </p:spPr>
      </p:pic>
      <p:pic>
        <p:nvPicPr>
          <p:cNvPr id="7" name="Picture 3">
            <a:extLst>
              <a:ext uri="{FF2B5EF4-FFF2-40B4-BE49-F238E27FC236}">
                <a16:creationId xmlns:a16="http://schemas.microsoft.com/office/drawing/2014/main" id="{B78CBA02-C98B-0942-AAF9-3AEF4B8DB0DB}"/>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91094" y="1723389"/>
            <a:ext cx="3657506" cy="2729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9">
            <a:extLst>
              <a:ext uri="{FF2B5EF4-FFF2-40B4-BE49-F238E27FC236}">
                <a16:creationId xmlns:a16="http://schemas.microsoft.com/office/drawing/2014/main" id="{682FF42D-5128-CD4A-9461-107963C065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06467" y="2512741"/>
            <a:ext cx="3446067" cy="2297378"/>
          </a:xfrm>
          <a:prstGeom prst="rect">
            <a:avLst/>
          </a:prstGeom>
        </p:spPr>
      </p:pic>
      <p:pic>
        <p:nvPicPr>
          <p:cNvPr id="11" name="Picture 10">
            <a:extLst>
              <a:ext uri="{FF2B5EF4-FFF2-40B4-BE49-F238E27FC236}">
                <a16:creationId xmlns:a16="http://schemas.microsoft.com/office/drawing/2014/main" id="{029DF54E-D04F-1849-86E7-97DE996BB10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1523999"/>
            <a:ext cx="3829022" cy="4953001"/>
          </a:xfrm>
          <a:prstGeom prst="rect">
            <a:avLst/>
          </a:prstGeom>
        </p:spPr>
      </p:pic>
    </p:spTree>
    <p:extLst>
      <p:ext uri="{BB962C8B-B14F-4D97-AF65-F5344CB8AC3E}">
        <p14:creationId xmlns:p14="http://schemas.microsoft.com/office/powerpoint/2010/main" val="2640083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r>
              <a:rPr lang="en-US" dirty="0"/>
              <a:t>RAS 2D WQ Tasks, FY20-22</a:t>
            </a:r>
            <a:br>
              <a:rPr lang="en-US" dirty="0"/>
            </a:br>
            <a:endParaRPr lang="en-US" sz="1600" dirty="0">
              <a:solidFill>
                <a:srgbClr val="FF0000"/>
              </a:solidFill>
            </a:endParaRPr>
          </a:p>
        </p:txBody>
      </p:sp>
      <p:graphicFrame>
        <p:nvGraphicFramePr>
          <p:cNvPr id="4" name="Table 4">
            <a:extLst>
              <a:ext uri="{FF2B5EF4-FFF2-40B4-BE49-F238E27FC236}">
                <a16:creationId xmlns:a16="http://schemas.microsoft.com/office/drawing/2014/main" id="{191B2C59-7586-8A43-8311-CEC6CC4E03FF}"/>
              </a:ext>
            </a:extLst>
          </p:cNvPr>
          <p:cNvGraphicFramePr>
            <a:graphicFrameLocks noGrp="1"/>
          </p:cNvGraphicFramePr>
          <p:nvPr>
            <p:extLst>
              <p:ext uri="{D42A27DB-BD31-4B8C-83A1-F6EECF244321}">
                <p14:modId xmlns:p14="http://schemas.microsoft.com/office/powerpoint/2010/main" val="1971038088"/>
              </p:ext>
            </p:extLst>
          </p:nvPr>
        </p:nvGraphicFramePr>
        <p:xfrm>
          <a:off x="228600" y="1794350"/>
          <a:ext cx="8641144" cy="3883007"/>
        </p:xfrm>
        <a:graphic>
          <a:graphicData uri="http://schemas.openxmlformats.org/drawingml/2006/table">
            <a:tbl>
              <a:tblPr firstRow="1" bandRow="1">
                <a:tableStyleId>{5C22544A-7EE6-4342-B048-85BDC9FD1C3A}</a:tableStyleId>
              </a:tblPr>
              <a:tblGrid>
                <a:gridCol w="716344">
                  <a:extLst>
                    <a:ext uri="{9D8B030D-6E8A-4147-A177-3AD203B41FA5}">
                      <a16:colId xmlns:a16="http://schemas.microsoft.com/office/drawing/2014/main" val="2785584400"/>
                    </a:ext>
                  </a:extLst>
                </a:gridCol>
                <a:gridCol w="5943600">
                  <a:extLst>
                    <a:ext uri="{9D8B030D-6E8A-4147-A177-3AD203B41FA5}">
                      <a16:colId xmlns:a16="http://schemas.microsoft.com/office/drawing/2014/main" val="1288367103"/>
                    </a:ext>
                  </a:extLst>
                </a:gridCol>
                <a:gridCol w="1981200">
                  <a:extLst>
                    <a:ext uri="{9D8B030D-6E8A-4147-A177-3AD203B41FA5}">
                      <a16:colId xmlns:a16="http://schemas.microsoft.com/office/drawing/2014/main" val="3478602623"/>
                    </a:ext>
                  </a:extLst>
                </a:gridCol>
              </a:tblGrid>
              <a:tr h="357688">
                <a:tc gridSpan="3">
                  <a:txBody>
                    <a:bodyPr/>
                    <a:lstStyle/>
                    <a:p>
                      <a:r>
                        <a:rPr lang="en-US" sz="1600" dirty="0">
                          <a:latin typeface="Arial" panose="020B0604020202020204" pitchFamily="34" charset="0"/>
                          <a:cs typeface="Arial" panose="020B0604020202020204" pitchFamily="34" charset="0"/>
                        </a:rPr>
                        <a:t>Scheduled Products</a:t>
                      </a:r>
                    </a:p>
                  </a:txBody>
                  <a:tcPr marT="41564" marB="41564"/>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66327215"/>
                  </a:ext>
                </a:extLst>
              </a:tr>
              <a:tr h="581891">
                <a:tc>
                  <a:txBody>
                    <a:bodyPr/>
                    <a:lstStyle/>
                    <a:p>
                      <a:pPr algn="ctr"/>
                      <a:r>
                        <a:rPr lang="en-US" sz="1600" dirty="0">
                          <a:latin typeface="Arial" panose="020B0604020202020204" pitchFamily="34" charset="0"/>
                          <a:cs typeface="Arial" panose="020B0604020202020204" pitchFamily="34" charset="0"/>
                        </a:rPr>
                        <a:t>Task</a:t>
                      </a:r>
                    </a:p>
                  </a:txBody>
                  <a:tcPr marT="41564" marB="41564"/>
                </a:tc>
                <a:tc>
                  <a:txBody>
                    <a:bodyPr/>
                    <a:lstStyle/>
                    <a:p>
                      <a:r>
                        <a:rPr lang="en-US" sz="1600" dirty="0">
                          <a:latin typeface="Arial" panose="020B0604020202020204" pitchFamily="34" charset="0"/>
                          <a:cs typeface="Arial" panose="020B0604020202020204" pitchFamily="34" charset="0"/>
                        </a:rPr>
                        <a:t>Description</a:t>
                      </a:r>
                    </a:p>
                  </a:txBody>
                  <a:tcPr marT="41564" marB="41564"/>
                </a:tc>
                <a:tc>
                  <a:txBody>
                    <a:bodyPr/>
                    <a:lstStyle/>
                    <a:p>
                      <a:pPr algn="ctr"/>
                      <a:r>
                        <a:rPr lang="en-US" sz="1600" dirty="0">
                          <a:latin typeface="Arial" panose="020B0604020202020204" pitchFamily="34" charset="0"/>
                          <a:cs typeface="Arial" panose="020B0604020202020204" pitchFamily="34" charset="0"/>
                        </a:rPr>
                        <a:t>Scheduled Due Date (</a:t>
                      </a:r>
                      <a:r>
                        <a:rPr lang="en-US" sz="1600" dirty="0" err="1">
                          <a:latin typeface="Arial" panose="020B0604020202020204" pitchFamily="34" charset="0"/>
                          <a:cs typeface="Arial" panose="020B0604020202020204" pitchFamily="34" charset="0"/>
                        </a:rPr>
                        <a:t>Qtr</a:t>
                      </a:r>
                      <a:r>
                        <a:rPr lang="en-US" sz="1600" dirty="0">
                          <a:latin typeface="Arial" panose="020B0604020202020204" pitchFamily="34" charset="0"/>
                          <a:cs typeface="Arial" panose="020B0604020202020204" pitchFamily="34" charset="0"/>
                        </a:rPr>
                        <a:t>/Year)</a:t>
                      </a:r>
                    </a:p>
                  </a:txBody>
                  <a:tcPr marT="41564" marB="41564"/>
                </a:tc>
                <a:extLst>
                  <a:ext uri="{0D108BD9-81ED-4DB2-BD59-A6C34878D82A}">
                    <a16:rowId xmlns:a16="http://schemas.microsoft.com/office/drawing/2014/main" val="1561037330"/>
                  </a:ext>
                </a:extLst>
              </a:tr>
              <a:tr h="584421">
                <a:tc>
                  <a:txBody>
                    <a:bodyPr/>
                    <a:lstStyle/>
                    <a:p>
                      <a:pPr algn="ctr"/>
                      <a:r>
                        <a:rPr lang="en-US" sz="1600" dirty="0">
                          <a:latin typeface="Arial" panose="020B0604020202020204" pitchFamily="34" charset="0"/>
                          <a:cs typeface="Arial" panose="020B0604020202020204" pitchFamily="34" charset="0"/>
                        </a:rPr>
                        <a:t>1.</a:t>
                      </a:r>
                    </a:p>
                  </a:txBody>
                  <a:tcPr marT="41564" marB="41564"/>
                </a:tc>
                <a:tc>
                  <a:txBody>
                    <a:bodyPr/>
                    <a:lstStyle/>
                    <a:p>
                      <a:r>
                        <a:rPr lang="en-US" sz="1600" dirty="0">
                          <a:latin typeface="Arial" panose="020B0604020202020204" pitchFamily="34" charset="0"/>
                          <a:cs typeface="Arial" panose="020B0604020202020204" pitchFamily="34" charset="0"/>
                        </a:rPr>
                        <a:t>Upgrade WQ modules &amp; documentation (temperature, general constituents, nutrients)</a:t>
                      </a:r>
                    </a:p>
                  </a:txBody>
                  <a:tcPr marT="41564" marB="41564"/>
                </a:tc>
                <a:tc>
                  <a:txBody>
                    <a:bodyPr/>
                    <a:lstStyle/>
                    <a:p>
                      <a:pPr algn="ctr"/>
                      <a:r>
                        <a:rPr lang="en-US" sz="1600" dirty="0">
                          <a:latin typeface="Arial" panose="020B0604020202020204" pitchFamily="34" charset="0"/>
                          <a:cs typeface="Arial" panose="020B0604020202020204" pitchFamily="34" charset="0"/>
                        </a:rPr>
                        <a:t>Q2/FY21</a:t>
                      </a:r>
                    </a:p>
                  </a:txBody>
                  <a:tcPr marT="41564" marB="41564"/>
                </a:tc>
                <a:extLst>
                  <a:ext uri="{0D108BD9-81ED-4DB2-BD59-A6C34878D82A}">
                    <a16:rowId xmlns:a16="http://schemas.microsoft.com/office/drawing/2014/main" val="2066430501"/>
                  </a:ext>
                </a:extLst>
              </a:tr>
              <a:tr h="346364">
                <a:tc>
                  <a:txBody>
                    <a:bodyPr/>
                    <a:lstStyle/>
                    <a:p>
                      <a:pPr algn="ctr"/>
                      <a:r>
                        <a:rPr lang="en-US" sz="1600" dirty="0">
                          <a:latin typeface="Arial" panose="020B0604020202020204" pitchFamily="34" charset="0"/>
                          <a:cs typeface="Arial" panose="020B0604020202020204" pitchFamily="34" charset="0"/>
                        </a:rPr>
                        <a:t>2.</a:t>
                      </a:r>
                    </a:p>
                  </a:txBody>
                  <a:tcPr marT="41564" marB="41564"/>
                </a:tc>
                <a:tc>
                  <a:txBody>
                    <a:bodyPr/>
                    <a:lstStyle/>
                    <a:p>
                      <a:r>
                        <a:rPr lang="en-US" sz="1600" dirty="0">
                          <a:latin typeface="Arial" panose="020B0604020202020204" pitchFamily="34" charset="0"/>
                          <a:cs typeface="Arial" panose="020B0604020202020204" pitchFamily="34" charset="0"/>
                        </a:rPr>
                        <a:t>Build vegetation and WQ user interface (UI) tools</a:t>
                      </a:r>
                    </a:p>
                  </a:txBody>
                  <a:tcPr marT="41564" marB="41564"/>
                </a:tc>
                <a:tc>
                  <a:txBody>
                    <a:bodyPr/>
                    <a:lstStyle/>
                    <a:p>
                      <a:pPr algn="ctr"/>
                      <a:r>
                        <a:rPr lang="en-US" sz="1600" dirty="0">
                          <a:latin typeface="Arial" panose="020B0604020202020204" pitchFamily="34" charset="0"/>
                          <a:cs typeface="Arial" panose="020B0604020202020204" pitchFamily="34" charset="0"/>
                        </a:rPr>
                        <a:t>Q1/FY21</a:t>
                      </a:r>
                    </a:p>
                  </a:txBody>
                  <a:tcPr marT="41564" marB="41564"/>
                </a:tc>
                <a:extLst>
                  <a:ext uri="{0D108BD9-81ED-4DB2-BD59-A6C34878D82A}">
                    <a16:rowId xmlns:a16="http://schemas.microsoft.com/office/drawing/2014/main" val="2449816298"/>
                  </a:ext>
                </a:extLst>
              </a:tr>
              <a:tr h="357688">
                <a:tc>
                  <a:txBody>
                    <a:bodyPr/>
                    <a:lstStyle/>
                    <a:p>
                      <a:pPr algn="ctr"/>
                      <a:r>
                        <a:rPr lang="en-US" sz="1600" dirty="0">
                          <a:latin typeface="Arial" panose="020B0604020202020204" pitchFamily="34" charset="0"/>
                          <a:cs typeface="Arial" panose="020B0604020202020204" pitchFamily="34" charset="0"/>
                        </a:rPr>
                        <a:t>3.</a:t>
                      </a:r>
                    </a:p>
                  </a:txBody>
                  <a:tcPr marT="41564" marB="41564"/>
                </a:tc>
                <a:tc>
                  <a:txBody>
                    <a:bodyPr/>
                    <a:lstStyle/>
                    <a:p>
                      <a:r>
                        <a:rPr lang="en-US" sz="1600" dirty="0">
                          <a:latin typeface="Arial" panose="020B0604020202020204" pitchFamily="34" charset="0"/>
                          <a:cs typeface="Arial" panose="020B0604020202020204" pitchFamily="34" charset="0"/>
                        </a:rPr>
                        <a:t>Finalize 2D transport solver (advection-diffusion)</a:t>
                      </a:r>
                    </a:p>
                  </a:txBody>
                  <a:tcPr marT="41564" marB="41564"/>
                </a:tc>
                <a:tc>
                  <a:txBody>
                    <a:bodyPr/>
                    <a:lstStyle/>
                    <a:p>
                      <a:pPr algn="ctr"/>
                      <a:r>
                        <a:rPr lang="en-US" sz="1600" dirty="0">
                          <a:latin typeface="Arial" panose="020B0604020202020204" pitchFamily="34" charset="0"/>
                          <a:cs typeface="Arial" panose="020B0604020202020204" pitchFamily="34" charset="0"/>
                        </a:rPr>
                        <a:t>Q3/FY21</a:t>
                      </a:r>
                    </a:p>
                  </a:txBody>
                  <a:tcPr marT="41564" marB="41564"/>
                </a:tc>
                <a:extLst>
                  <a:ext uri="{0D108BD9-81ED-4DB2-BD59-A6C34878D82A}">
                    <a16:rowId xmlns:a16="http://schemas.microsoft.com/office/drawing/2014/main" val="2116520132"/>
                  </a:ext>
                </a:extLst>
              </a:tr>
              <a:tr h="357688">
                <a:tc>
                  <a:txBody>
                    <a:bodyPr/>
                    <a:lstStyle/>
                    <a:p>
                      <a:pPr algn="ctr"/>
                      <a:r>
                        <a:rPr lang="en-US" sz="1600" dirty="0">
                          <a:latin typeface="Arial" panose="020B0604020202020204" pitchFamily="34" charset="0"/>
                          <a:cs typeface="Arial" panose="020B0604020202020204" pitchFamily="34" charset="0"/>
                        </a:rPr>
                        <a:t>4.</a:t>
                      </a:r>
                    </a:p>
                  </a:txBody>
                  <a:tcPr marT="41564" marB="41564"/>
                </a:tc>
                <a:tc>
                  <a:txBody>
                    <a:bodyPr/>
                    <a:lstStyle/>
                    <a:p>
                      <a:r>
                        <a:rPr lang="en-US" sz="1600" dirty="0">
                          <a:latin typeface="Arial" panose="020B0604020202020204" pitchFamily="34" charset="0"/>
                          <a:cs typeface="Arial" panose="020B0604020202020204" pitchFamily="34" charset="0"/>
                        </a:rPr>
                        <a:t>Link 2D transport solver, WQ modules, and UI</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extLst>
                  <a:ext uri="{0D108BD9-81ED-4DB2-BD59-A6C34878D82A}">
                    <a16:rowId xmlns:a16="http://schemas.microsoft.com/office/drawing/2014/main" val="3820403219"/>
                  </a:ext>
                </a:extLst>
              </a:tr>
              <a:tr h="357688">
                <a:tc>
                  <a:txBody>
                    <a:bodyPr/>
                    <a:lstStyle/>
                    <a:p>
                      <a:pPr algn="ctr"/>
                      <a:r>
                        <a:rPr lang="en-US" sz="1600" dirty="0">
                          <a:latin typeface="Arial" panose="020B0604020202020204" pitchFamily="34" charset="0"/>
                          <a:cs typeface="Arial" panose="020B0604020202020204" pitchFamily="34" charset="0"/>
                        </a:rPr>
                        <a:t>5.</a:t>
                      </a:r>
                    </a:p>
                  </a:txBody>
                  <a:tcPr marT="41564" marB="41564"/>
                </a:tc>
                <a:tc>
                  <a:txBody>
                    <a:bodyPr/>
                    <a:lstStyle/>
                    <a:p>
                      <a:r>
                        <a:rPr lang="en-US" sz="1600" dirty="0">
                          <a:latin typeface="Arial" panose="020B0604020202020204" pitchFamily="34" charset="0"/>
                          <a:cs typeface="Arial" panose="020B0604020202020204" pitchFamily="34" charset="0"/>
                        </a:rPr>
                        <a:t>Testing and validation</a:t>
                      </a:r>
                    </a:p>
                  </a:txBody>
                  <a:tcPr marT="41564" marB="41564"/>
                </a:tc>
                <a:tc>
                  <a:txBody>
                    <a:bodyPr/>
                    <a:lstStyle/>
                    <a:p>
                      <a:pPr algn="ctr"/>
                      <a:r>
                        <a:rPr lang="en-US" sz="1600" dirty="0">
                          <a:latin typeface="Arial" panose="020B0604020202020204" pitchFamily="34" charset="0"/>
                          <a:cs typeface="Arial" panose="020B0604020202020204" pitchFamily="34" charset="0"/>
                        </a:rPr>
                        <a:t>Q2/FY22</a:t>
                      </a:r>
                    </a:p>
                  </a:txBody>
                  <a:tcPr marT="41564" marB="41564"/>
                </a:tc>
                <a:extLst>
                  <a:ext uri="{0D108BD9-81ED-4DB2-BD59-A6C34878D82A}">
                    <a16:rowId xmlns:a16="http://schemas.microsoft.com/office/drawing/2014/main" val="4118701396"/>
                  </a:ext>
                </a:extLst>
              </a:tr>
              <a:tr h="581891">
                <a:tc>
                  <a:txBody>
                    <a:bodyPr/>
                    <a:lstStyle/>
                    <a:p>
                      <a:pPr algn="ctr"/>
                      <a:r>
                        <a:rPr lang="en-US" sz="1600" dirty="0">
                          <a:latin typeface="Arial" panose="020B0604020202020204" pitchFamily="34" charset="0"/>
                          <a:cs typeface="Arial" panose="020B0604020202020204" pitchFamily="34" charset="0"/>
                        </a:rPr>
                        <a:t>6.</a:t>
                      </a:r>
                    </a:p>
                  </a:txBody>
                  <a:tcPr marT="41564" marB="41564"/>
                </a:tc>
                <a:tc>
                  <a:txBody>
                    <a:bodyPr/>
                    <a:lstStyle/>
                    <a:p>
                      <a:r>
                        <a:rPr lang="en-US" sz="1600" dirty="0">
                          <a:latin typeface="Arial" panose="020B0604020202020204" pitchFamily="34" charset="0"/>
                          <a:cs typeface="Arial" panose="020B0604020202020204" pitchFamily="34" charset="0"/>
                        </a:rPr>
                        <a:t>Technical Transfer: Documentation (TR and TN) and project demo</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extLst>
                  <a:ext uri="{0D108BD9-81ED-4DB2-BD59-A6C34878D82A}">
                    <a16:rowId xmlns:a16="http://schemas.microsoft.com/office/drawing/2014/main" val="7463331"/>
                  </a:ext>
                </a:extLst>
              </a:tr>
              <a:tr h="357688">
                <a:tc>
                  <a:txBody>
                    <a:bodyPr/>
                    <a:lstStyle/>
                    <a:p>
                      <a:pPr algn="ctr"/>
                      <a:r>
                        <a:rPr lang="en-US" sz="1600" dirty="0">
                          <a:latin typeface="Arial" panose="020B0604020202020204" pitchFamily="34" charset="0"/>
                          <a:cs typeface="Arial" panose="020B0604020202020204" pitchFamily="34" charset="0"/>
                        </a:rPr>
                        <a:t>7.</a:t>
                      </a:r>
                    </a:p>
                  </a:txBody>
                  <a:tcPr marT="41564" marB="41564"/>
                </a:tc>
                <a:tc>
                  <a:txBody>
                    <a:bodyPr/>
                    <a:lstStyle/>
                    <a:p>
                      <a:r>
                        <a:rPr lang="en-US" sz="1600" dirty="0">
                          <a:latin typeface="Arial" panose="020B0604020202020204" pitchFamily="34" charset="0"/>
                          <a:cs typeface="Arial" panose="020B0604020202020204" pitchFamily="34" charset="0"/>
                        </a:rPr>
                        <a:t>Technical Transfer: Workshop</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extLst>
                  <a:ext uri="{0D108BD9-81ED-4DB2-BD59-A6C34878D82A}">
                    <a16:rowId xmlns:a16="http://schemas.microsoft.com/office/drawing/2014/main" val="273003861"/>
                  </a:ext>
                </a:extLst>
              </a:tr>
            </a:tbl>
          </a:graphicData>
        </a:graphic>
      </p:graphicFrame>
    </p:spTree>
    <p:extLst>
      <p:ext uri="{BB962C8B-B14F-4D97-AF65-F5344CB8AC3E}">
        <p14:creationId xmlns:p14="http://schemas.microsoft.com/office/powerpoint/2010/main" val="3373278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2</a:t>
            </a:r>
            <a:endParaRPr lang="en-US" sz="1600" dirty="0">
              <a:solidFill>
                <a:srgbClr val="FF0000"/>
              </a:solidFill>
            </a:endParaRPr>
          </a:p>
        </p:txBody>
      </p:sp>
      <p:pic>
        <p:nvPicPr>
          <p:cNvPr id="13" name="Picture 12" descr="A screenshot of a cell phone&#10;&#10;Description automatically generated">
            <a:extLst>
              <a:ext uri="{FF2B5EF4-FFF2-40B4-BE49-F238E27FC236}">
                <a16:creationId xmlns:a16="http://schemas.microsoft.com/office/drawing/2014/main" id="{0AA1D888-1125-EE4F-990D-A761A90F7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5850" y="1600200"/>
            <a:ext cx="6972300" cy="5173987"/>
          </a:xfrm>
          <a:prstGeom prst="rect">
            <a:avLst/>
          </a:prstGeom>
        </p:spPr>
      </p:pic>
      <p:sp>
        <p:nvSpPr>
          <p:cNvPr id="14" name="Content Placeholder 2">
            <a:extLst>
              <a:ext uri="{FF2B5EF4-FFF2-40B4-BE49-F238E27FC236}">
                <a16:creationId xmlns:a16="http://schemas.microsoft.com/office/drawing/2014/main" id="{84469109-C93F-9F45-A51C-84132D540916}"/>
              </a:ext>
            </a:extLst>
          </p:cNvPr>
          <p:cNvSpPr>
            <a:spLocks noGrp="1"/>
          </p:cNvSpPr>
          <p:nvPr>
            <p:ph sz="half" idx="1"/>
          </p:nvPr>
        </p:nvSpPr>
        <p:spPr>
          <a:xfrm>
            <a:off x="3314700" y="1447800"/>
            <a:ext cx="2590800" cy="381000"/>
          </a:xfrm>
        </p:spPr>
        <p:txBody>
          <a:bodyPr/>
          <a:lstStyle/>
          <a:p>
            <a:pPr marL="0" lvl="0" indent="0" eaLnBrk="1" fontAlgn="auto" hangingPunct="1">
              <a:spcBef>
                <a:spcPts val="0"/>
              </a:spcBef>
              <a:spcAft>
                <a:spcPts val="0"/>
              </a:spcAft>
              <a:buNone/>
              <a:defRPr/>
            </a:pPr>
            <a:r>
              <a:rPr lang="en-US" sz="1800" dirty="0">
                <a:latin typeface="Arial" panose="020B0604020202020204" pitchFamily="34" charset="0"/>
                <a:cs typeface="Arial" panose="020B0604020202020204" pitchFamily="34" charset="0"/>
              </a:rPr>
              <a:t>Initial Conditions Editor:</a:t>
            </a:r>
          </a:p>
        </p:txBody>
      </p:sp>
    </p:spTree>
    <p:extLst>
      <p:ext uri="{BB962C8B-B14F-4D97-AF65-F5344CB8AC3E}">
        <p14:creationId xmlns:p14="http://schemas.microsoft.com/office/powerpoint/2010/main" val="899641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CBB7C4D-BC7E-D54C-AE8F-DCC9DA5C23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00200"/>
            <a:ext cx="7543800" cy="5029200"/>
          </a:xfrm>
          <a:prstGeom prst="rect">
            <a:avLst/>
          </a:prstGeom>
        </p:spPr>
      </p:pic>
      <p:sp>
        <p:nvSpPr>
          <p:cNvPr id="2" name="Title 1"/>
          <p:cNvSpPr>
            <a:spLocks noGrp="1"/>
          </p:cNvSpPr>
          <p:nvPr>
            <p:ph type="title"/>
          </p:nvPr>
        </p:nvSpPr>
        <p:spPr>
          <a:xfrm>
            <a:off x="1676400" y="304800"/>
            <a:ext cx="5867400" cy="774700"/>
          </a:xfrm>
        </p:spPr>
        <p:txBody>
          <a:bodyPr/>
          <a:lstStyle/>
          <a:p>
            <a:r>
              <a:rPr lang="en-US" dirty="0"/>
              <a:t>FY 20 Accomplishment 3</a:t>
            </a:r>
            <a:endParaRPr lang="en-US" sz="1600" dirty="0">
              <a:solidFill>
                <a:srgbClr val="FF0000"/>
              </a:solidFill>
            </a:endParaRPr>
          </a:p>
        </p:txBody>
      </p:sp>
      <p:sp>
        <p:nvSpPr>
          <p:cNvPr id="14" name="Content Placeholder 2">
            <a:extLst>
              <a:ext uri="{FF2B5EF4-FFF2-40B4-BE49-F238E27FC236}">
                <a16:creationId xmlns:a16="http://schemas.microsoft.com/office/drawing/2014/main" id="{84469109-C93F-9F45-A51C-84132D540916}"/>
              </a:ext>
            </a:extLst>
          </p:cNvPr>
          <p:cNvSpPr>
            <a:spLocks noGrp="1"/>
          </p:cNvSpPr>
          <p:nvPr>
            <p:ph sz="half" idx="1"/>
          </p:nvPr>
        </p:nvSpPr>
        <p:spPr>
          <a:xfrm>
            <a:off x="1905000" y="1447800"/>
            <a:ext cx="5410200" cy="381000"/>
          </a:xfrm>
        </p:spPr>
        <p:txBody>
          <a:bodyPr/>
          <a:lstStyle/>
          <a:p>
            <a:pPr marL="0" lvl="0" indent="0" eaLnBrk="1" fontAlgn="auto" hangingPunct="1">
              <a:spcBef>
                <a:spcPts val="0"/>
              </a:spcBef>
              <a:spcAft>
                <a:spcPts val="0"/>
              </a:spcAft>
              <a:buNone/>
              <a:defRPr/>
            </a:pPr>
            <a:r>
              <a:rPr lang="en-US" sz="1800" dirty="0">
                <a:latin typeface="Arial" panose="020B0604020202020204" pitchFamily="34" charset="0"/>
                <a:cs typeface="Arial" panose="020B0604020202020204" pitchFamily="34" charset="0"/>
              </a:rPr>
              <a:t>Prototypes: Geometry Framework and Visualization</a:t>
            </a:r>
          </a:p>
        </p:txBody>
      </p:sp>
    </p:spTree>
    <p:extLst>
      <p:ext uri="{BB962C8B-B14F-4D97-AF65-F5344CB8AC3E}">
        <p14:creationId xmlns:p14="http://schemas.microsoft.com/office/powerpoint/2010/main" val="4176013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77A3A8B-D68C-BE49-A967-B60BB27F1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00200"/>
            <a:ext cx="7543800" cy="5029200"/>
          </a:xfrm>
          <a:prstGeom prst="rect">
            <a:avLst/>
          </a:prstGeom>
        </p:spPr>
      </p:pic>
      <p:sp>
        <p:nvSpPr>
          <p:cNvPr id="2" name="Title 1"/>
          <p:cNvSpPr>
            <a:spLocks noGrp="1"/>
          </p:cNvSpPr>
          <p:nvPr>
            <p:ph type="title"/>
          </p:nvPr>
        </p:nvSpPr>
        <p:spPr>
          <a:xfrm>
            <a:off x="1676400" y="304800"/>
            <a:ext cx="5867400" cy="774700"/>
          </a:xfrm>
        </p:spPr>
        <p:txBody>
          <a:bodyPr/>
          <a:lstStyle/>
          <a:p>
            <a:r>
              <a:rPr lang="en-US" dirty="0"/>
              <a:t>FY 20 Accomplishment 3</a:t>
            </a:r>
            <a:endParaRPr lang="en-US" sz="1600" dirty="0">
              <a:solidFill>
                <a:srgbClr val="FF0000"/>
              </a:solidFill>
            </a:endParaRPr>
          </a:p>
        </p:txBody>
      </p:sp>
      <p:sp>
        <p:nvSpPr>
          <p:cNvPr id="14" name="Content Placeholder 2">
            <a:extLst>
              <a:ext uri="{FF2B5EF4-FFF2-40B4-BE49-F238E27FC236}">
                <a16:creationId xmlns:a16="http://schemas.microsoft.com/office/drawing/2014/main" id="{84469109-C93F-9F45-A51C-84132D540916}"/>
              </a:ext>
            </a:extLst>
          </p:cNvPr>
          <p:cNvSpPr>
            <a:spLocks noGrp="1"/>
          </p:cNvSpPr>
          <p:nvPr>
            <p:ph sz="half" idx="1"/>
          </p:nvPr>
        </p:nvSpPr>
        <p:spPr>
          <a:xfrm>
            <a:off x="1905000" y="1447800"/>
            <a:ext cx="5410200" cy="381000"/>
          </a:xfrm>
        </p:spPr>
        <p:txBody>
          <a:bodyPr/>
          <a:lstStyle/>
          <a:p>
            <a:pPr marL="0" lvl="0" indent="0" eaLnBrk="1" fontAlgn="auto" hangingPunct="1">
              <a:spcBef>
                <a:spcPts val="0"/>
              </a:spcBef>
              <a:spcAft>
                <a:spcPts val="0"/>
              </a:spcAft>
              <a:buNone/>
              <a:defRPr/>
            </a:pPr>
            <a:r>
              <a:rPr lang="en-US" sz="1800" dirty="0">
                <a:latin typeface="Arial" panose="020B0604020202020204" pitchFamily="34" charset="0"/>
                <a:cs typeface="Arial" panose="020B0604020202020204" pitchFamily="34" charset="0"/>
              </a:rPr>
              <a:t>Prototypes: Geometry Framework and Visualization</a:t>
            </a:r>
          </a:p>
        </p:txBody>
      </p:sp>
    </p:spTree>
    <p:extLst>
      <p:ext uri="{BB962C8B-B14F-4D97-AF65-F5344CB8AC3E}">
        <p14:creationId xmlns:p14="http://schemas.microsoft.com/office/powerpoint/2010/main" val="378791474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14095</TotalTime>
  <Words>1231</Words>
  <Application>Microsoft Office PowerPoint</Application>
  <PresentationFormat>On-screen Show (4:3)</PresentationFormat>
  <Paragraphs>130</Paragraphs>
  <Slides>16</Slides>
  <Notes>15</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Default Design</vt:lpstr>
      <vt:lpstr>PowerPoint Presentation</vt:lpstr>
      <vt:lpstr>Project Purpose - Recap </vt:lpstr>
      <vt:lpstr>Benefits</vt:lpstr>
      <vt:lpstr>Approach</vt:lpstr>
      <vt:lpstr>Approach 2D Water Quality</vt:lpstr>
      <vt:lpstr>Scheduled Products RAS 2D WQ Tasks, FY20-22 </vt:lpstr>
      <vt:lpstr>FY 20 Accomplishment 2</vt:lpstr>
      <vt:lpstr>FY 20 Accomplishment 3</vt:lpstr>
      <vt:lpstr>FY 20 Accomplishment 3</vt:lpstr>
      <vt:lpstr>FY 20 Accomplishment 3</vt:lpstr>
      <vt:lpstr>FY 20 Accomplishment 4</vt:lpstr>
      <vt:lpstr>FY 20 Accomplishment 5</vt:lpstr>
      <vt:lpstr>FY 20 Accomplishment 6 RVSM Notebook</vt:lpstr>
      <vt:lpstr>FY 20 Accomplishment 7 WQ Module Design</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655</cp:revision>
  <dcterms:created xsi:type="dcterms:W3CDTF">2002-05-16T15:57:50Z</dcterms:created>
  <dcterms:modified xsi:type="dcterms:W3CDTF">2021-04-25T21:36:55Z</dcterms:modified>
</cp:coreProperties>
</file>

<file path=docProps/thumbnail.jpeg>
</file>